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1.png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image" Target="../media/image3.png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image" Target="../media/image2.png"/><Relationship Id="rId2" Type="http://schemas.openxmlformats.org/officeDocument/2006/relationships/tags" Target="../tags/tag26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32.xml"/><Relationship Id="rId1" Type="http://schemas.openxmlformats.org/officeDocument/2006/relationships/tags" Target="../tags/tag2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5" Type="http://schemas.openxmlformats.org/officeDocument/2006/relationships/notesSlide" Target="../notesSlides/notesSlide4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0" y="91440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182880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274320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365760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0A1A3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594360"/>
            <a:ext cx="614477" cy="614477"/>
          </a:xfrm>
          <a:prstGeom prst="ellipse">
            <a:avLst/>
          </a:prstGeom>
          <a:noFill/>
          <a:ln w="53340">
            <a:solidFill>
              <a:srgbClr val="0091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-665683" y="-1018642"/>
            <a:ext cx="548640" cy="384048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20" name="Text 18"/>
          <p:cNvSpPr/>
          <p:nvPr/>
        </p:nvSpPr>
        <p:spPr>
          <a:xfrm>
            <a:off x="1417320" y="548640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致也科技（衢州）有限公司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417320" y="9601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0091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ZHIYE TECHNOLOGY (QUZHOU) CO., LTD.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31520" y="1737360"/>
            <a:ext cx="7772400" cy="1828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AI基础设施部署与资源规划说明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009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核心算力节点标准化推进方案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731520" y="338328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24小时全链路生命周期调度模型与配置对齐材料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31520" y="3931920"/>
            <a:ext cx="548640" cy="36576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25" name="Shape 23"/>
          <p:cNvSpPr/>
          <p:nvPr/>
        </p:nvSpPr>
        <p:spPr>
          <a:xfrm>
            <a:off x="1280160" y="3931920"/>
            <a:ext cx="548640" cy="36576"/>
          </a:xfrm>
          <a:prstGeom prst="rect">
            <a:avLst/>
          </a:prstGeom>
          <a:solidFill>
            <a:srgbClr val="00FFC2"/>
          </a:solidFill>
        </p:spPr>
      </p:sp>
      <p:sp>
        <p:nvSpPr>
          <p:cNvPr id="26" name="Shape 24"/>
          <p:cNvSpPr/>
          <p:nvPr/>
        </p:nvSpPr>
        <p:spPr>
          <a:xfrm>
            <a:off x="640080" y="457200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461772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项目资料 ｜ 致也科技项目组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846320" y="461772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2026年6月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24小时全链路数据生命周期调度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24-HOUR DATA LIFECYCLE SCHEDULING</a:t>
            </a:r>
            <a:endParaRPr lang="en-US" sz="1000" dirty="0"/>
          </a:p>
        </p:txBody>
      </p:sp>
      <p:sp>
        <p:nvSpPr>
          <p:cNvPr id="5" name="Shape 3"/>
          <p:cNvSpPr/>
          <p:nvPr>
            <p:custDataLst>
              <p:tags r:id="rId1"/>
            </p:custDataLst>
          </p:nvPr>
        </p:nvSpPr>
        <p:spPr>
          <a:xfrm>
            <a:off x="457200" y="1143000"/>
            <a:ext cx="1874520" cy="4572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6" name="Shape 4"/>
          <p:cNvSpPr/>
          <p:nvPr>
            <p:custDataLst>
              <p:tags r:id="rId2"/>
            </p:custDataLst>
          </p:nvPr>
        </p:nvSpPr>
        <p:spPr>
          <a:xfrm>
            <a:off x="457200" y="1188720"/>
            <a:ext cx="1874520" cy="246888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</p:spPr>
      </p:sp>
      <p:sp>
        <p:nvSpPr>
          <p:cNvPr id="7" name="Shape 5"/>
          <p:cNvSpPr/>
          <p:nvPr>
            <p:custDataLst>
              <p:tags r:id="rId3"/>
            </p:custDataLst>
          </p:nvPr>
        </p:nvSpPr>
        <p:spPr>
          <a:xfrm>
            <a:off x="566928" y="1033272"/>
            <a:ext cx="1188720" cy="22860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8" name="Text 6"/>
          <p:cNvSpPr/>
          <p:nvPr>
            <p:custDataLst>
              <p:tags r:id="rId4"/>
            </p:custDataLst>
          </p:nvPr>
        </p:nvSpPr>
        <p:spPr>
          <a:xfrm>
            <a:off x="566928" y="1033272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0B1E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08:00 - 18:00</a:t>
            </a:r>
            <a:endParaRPr lang="en-US" sz="800" dirty="0"/>
          </a:p>
        </p:txBody>
      </p:sp>
      <p:sp>
        <p:nvSpPr>
          <p:cNvPr id="9" name="Text 7"/>
          <p:cNvSpPr/>
          <p:nvPr>
            <p:custDataLst>
              <p:tags r:id="rId5"/>
            </p:custDataLst>
          </p:nvPr>
        </p:nvSpPr>
        <p:spPr>
          <a:xfrm>
            <a:off x="566928" y="1371600"/>
            <a:ext cx="165506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接收、拆解与清洗运算</a:t>
            </a:r>
            <a:endParaRPr lang="en-US" sz="1200" dirty="0"/>
          </a:p>
        </p:txBody>
      </p:sp>
      <p:sp>
        <p:nvSpPr>
          <p:cNvPr id="10" name="Text 8"/>
          <p:cNvSpPr/>
          <p:nvPr>
            <p:custDataLst>
              <p:tags r:id="rId6"/>
            </p:custDataLst>
          </p:nvPr>
        </p:nvSpPr>
        <p:spPr>
          <a:xfrm>
            <a:off x="566928" y="1783080"/>
            <a:ext cx="1655064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从上游渠道接收原始数据包，本地不间断执行深度拆解、清洗与模型推理。持续高负荷运算10小时，全力压榨算力底座性能。</a:t>
            </a:r>
            <a:endParaRPr lang="en-US" sz="950" dirty="0"/>
          </a:p>
        </p:txBody>
      </p:sp>
      <p:sp>
        <p:nvSpPr>
          <p:cNvPr id="11" name="Shape 9"/>
          <p:cNvSpPr/>
          <p:nvPr>
            <p:custDataLst>
              <p:tags r:id="rId7"/>
            </p:custDataLst>
          </p:nvPr>
        </p:nvSpPr>
        <p:spPr>
          <a:xfrm>
            <a:off x="2496312" y="1143000"/>
            <a:ext cx="1874520" cy="4572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12" name="Shape 10"/>
          <p:cNvSpPr/>
          <p:nvPr>
            <p:custDataLst>
              <p:tags r:id="rId8"/>
            </p:custDataLst>
          </p:nvPr>
        </p:nvSpPr>
        <p:spPr>
          <a:xfrm>
            <a:off x="2496312" y="1188720"/>
            <a:ext cx="1874520" cy="246888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</p:spPr>
      </p:sp>
      <p:sp>
        <p:nvSpPr>
          <p:cNvPr id="13" name="Shape 11"/>
          <p:cNvSpPr/>
          <p:nvPr>
            <p:custDataLst>
              <p:tags r:id="rId9"/>
            </p:custDataLst>
          </p:nvPr>
        </p:nvSpPr>
        <p:spPr>
          <a:xfrm>
            <a:off x="2606040" y="1033272"/>
            <a:ext cx="1188720" cy="22860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14" name="Text 12"/>
          <p:cNvSpPr/>
          <p:nvPr>
            <p:custDataLst>
              <p:tags r:id="rId10"/>
            </p:custDataLst>
          </p:nvPr>
        </p:nvSpPr>
        <p:spPr>
          <a:xfrm>
            <a:off x="2606040" y="1033272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0B1E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18:00 - 20:00</a:t>
            </a:r>
            <a:endParaRPr lang="en-US" sz="800" dirty="0"/>
          </a:p>
        </p:txBody>
      </p:sp>
      <p:sp>
        <p:nvSpPr>
          <p:cNvPr id="15" name="Text 13"/>
          <p:cNvSpPr/>
          <p:nvPr>
            <p:custDataLst>
              <p:tags r:id="rId11"/>
            </p:custDataLst>
          </p:nvPr>
        </p:nvSpPr>
        <p:spPr>
          <a:xfrm>
            <a:off x="2606040" y="1371600"/>
            <a:ext cx="165506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成果校验与打包待机</a:t>
            </a:r>
            <a:endParaRPr lang="en-US" sz="1200" dirty="0"/>
          </a:p>
        </p:txBody>
      </p:sp>
      <p:sp>
        <p:nvSpPr>
          <p:cNvPr id="16" name="Text 14"/>
          <p:cNvSpPr/>
          <p:nvPr>
            <p:custDataLst>
              <p:tags r:id="rId12"/>
            </p:custDataLst>
          </p:nvPr>
        </p:nvSpPr>
        <p:spPr>
          <a:xfrm>
            <a:off x="2606040" y="1783080"/>
            <a:ext cx="1655064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全量算力集群完成模型计算，对生成的结构化数据成果进行合规性校验并本地打包，锁定资源蓄势待发。</a:t>
            </a:r>
            <a:endParaRPr lang="en-US" sz="950" dirty="0"/>
          </a:p>
        </p:txBody>
      </p:sp>
      <p:sp>
        <p:nvSpPr>
          <p:cNvPr id="17" name="Shape 15"/>
          <p:cNvSpPr/>
          <p:nvPr>
            <p:custDataLst>
              <p:tags r:id="rId13"/>
            </p:custDataLst>
          </p:nvPr>
        </p:nvSpPr>
        <p:spPr>
          <a:xfrm>
            <a:off x="4535424" y="1143000"/>
            <a:ext cx="1874520" cy="45720"/>
          </a:xfrm>
          <a:prstGeom prst="rect">
            <a:avLst/>
          </a:prstGeom>
          <a:solidFill>
            <a:srgbClr val="00FFC2"/>
          </a:solidFill>
        </p:spPr>
      </p:sp>
      <p:sp>
        <p:nvSpPr>
          <p:cNvPr id="18" name="Shape 16"/>
          <p:cNvSpPr/>
          <p:nvPr>
            <p:custDataLst>
              <p:tags r:id="rId14"/>
            </p:custDataLst>
          </p:nvPr>
        </p:nvSpPr>
        <p:spPr>
          <a:xfrm>
            <a:off x="4535424" y="1188720"/>
            <a:ext cx="1874520" cy="2468880"/>
          </a:xfrm>
          <a:prstGeom prst="rect">
            <a:avLst/>
          </a:prstGeom>
          <a:solidFill>
            <a:srgbClr val="0A1A35"/>
          </a:solidFill>
          <a:ln w="6350">
            <a:solidFill>
              <a:srgbClr val="0D4540"/>
            </a:solidFill>
            <a:prstDash val="solid"/>
          </a:ln>
        </p:spPr>
      </p:sp>
      <p:sp>
        <p:nvSpPr>
          <p:cNvPr id="19" name="Shape 17"/>
          <p:cNvSpPr/>
          <p:nvPr>
            <p:custDataLst>
              <p:tags r:id="rId15"/>
            </p:custDataLst>
          </p:nvPr>
        </p:nvSpPr>
        <p:spPr>
          <a:xfrm>
            <a:off x="4645152" y="1033272"/>
            <a:ext cx="1188720" cy="228600"/>
          </a:xfrm>
          <a:prstGeom prst="rect">
            <a:avLst/>
          </a:prstGeom>
          <a:solidFill>
            <a:srgbClr val="00FFC2"/>
          </a:solidFill>
        </p:spPr>
      </p:sp>
      <p:sp>
        <p:nvSpPr>
          <p:cNvPr id="20" name="Text 18"/>
          <p:cNvSpPr/>
          <p:nvPr>
            <p:custDataLst>
              <p:tags r:id="rId16"/>
            </p:custDataLst>
          </p:nvPr>
        </p:nvSpPr>
        <p:spPr>
          <a:xfrm>
            <a:off x="4645152" y="1033272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0B1E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20:00 - 24:00</a:t>
            </a:r>
            <a:endParaRPr lang="en-US" sz="800" dirty="0"/>
          </a:p>
        </p:txBody>
      </p:sp>
      <p:sp>
        <p:nvSpPr>
          <p:cNvPr id="21" name="Text 19"/>
          <p:cNvSpPr/>
          <p:nvPr>
            <p:custDataLst>
              <p:tags r:id="rId17"/>
            </p:custDataLst>
          </p:nvPr>
        </p:nvSpPr>
        <p:spPr>
          <a:xfrm>
            <a:off x="4645152" y="1371600"/>
            <a:ext cx="165506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2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持续高</a:t>
            </a:r>
            <a:r>
              <a:rPr lang="en-US" sz="12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并发上传</a:t>
            </a:r>
            <a:endParaRPr lang="en-US" sz="1200" dirty="0"/>
          </a:p>
        </p:txBody>
      </p:sp>
      <p:sp>
        <p:nvSpPr>
          <p:cNvPr id="22" name="Text 20"/>
          <p:cNvSpPr/>
          <p:nvPr>
            <p:custDataLst>
              <p:tags r:id="rId18"/>
            </p:custDataLst>
          </p:nvPr>
        </p:nvSpPr>
        <p:spPr>
          <a:xfrm>
            <a:off x="4645152" y="1783080"/>
            <a:ext cx="1655064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持续约</a:t>
            </a:r>
            <a:r>
              <a:rPr 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4小时</a:t>
            </a:r>
            <a:r>
              <a:rPr lang="zh-CN" alt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上传</a:t>
            </a:r>
            <a:r>
              <a:rPr 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，将运算数据流高速回传至主服务器，并同步向定向用户。</a:t>
            </a:r>
            <a:r>
              <a:rPr lang="zh-CN" alt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需要</a:t>
            </a:r>
            <a:r>
              <a:rPr lang="en-US" sz="95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稳定上行宽带。</a:t>
            </a:r>
            <a:endParaRPr lang="en-US" sz="950" dirty="0"/>
          </a:p>
        </p:txBody>
      </p:sp>
      <p:sp>
        <p:nvSpPr>
          <p:cNvPr id="23" name="Shape 21"/>
          <p:cNvSpPr/>
          <p:nvPr>
            <p:custDataLst>
              <p:tags r:id="rId19"/>
            </p:custDataLst>
          </p:nvPr>
        </p:nvSpPr>
        <p:spPr>
          <a:xfrm>
            <a:off x="6574536" y="1143000"/>
            <a:ext cx="1874520" cy="4572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24" name="Shape 22"/>
          <p:cNvSpPr/>
          <p:nvPr>
            <p:custDataLst>
              <p:tags r:id="rId20"/>
            </p:custDataLst>
          </p:nvPr>
        </p:nvSpPr>
        <p:spPr>
          <a:xfrm>
            <a:off x="6574536" y="1188720"/>
            <a:ext cx="1874520" cy="246888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</p:spPr>
      </p:sp>
      <p:sp>
        <p:nvSpPr>
          <p:cNvPr id="25" name="Shape 23"/>
          <p:cNvSpPr/>
          <p:nvPr>
            <p:custDataLst>
              <p:tags r:id="rId21"/>
            </p:custDataLst>
          </p:nvPr>
        </p:nvSpPr>
        <p:spPr>
          <a:xfrm>
            <a:off x="6684264" y="1033272"/>
            <a:ext cx="1188720" cy="22860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26" name="Text 24"/>
          <p:cNvSpPr/>
          <p:nvPr>
            <p:custDataLst>
              <p:tags r:id="rId22"/>
            </p:custDataLst>
          </p:nvPr>
        </p:nvSpPr>
        <p:spPr>
          <a:xfrm>
            <a:off x="6684264" y="1033272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0B1E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00:00 - 03:00</a:t>
            </a:r>
            <a:endParaRPr lang="en-US" sz="800" dirty="0"/>
          </a:p>
        </p:txBody>
      </p:sp>
      <p:sp>
        <p:nvSpPr>
          <p:cNvPr id="27" name="Text 25"/>
          <p:cNvSpPr/>
          <p:nvPr>
            <p:custDataLst>
              <p:tags r:id="rId23"/>
            </p:custDataLst>
          </p:nvPr>
        </p:nvSpPr>
        <p:spPr>
          <a:xfrm>
            <a:off x="6684264" y="1371600"/>
            <a:ext cx="165506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设备自检与自动清理</a:t>
            </a:r>
            <a:endParaRPr lang="en-US" sz="1200" dirty="0"/>
          </a:p>
        </p:txBody>
      </p:sp>
      <p:sp>
        <p:nvSpPr>
          <p:cNvPr id="28" name="Text 26"/>
          <p:cNvSpPr/>
          <p:nvPr>
            <p:custDataLst>
              <p:tags r:id="rId24"/>
            </p:custDataLst>
          </p:nvPr>
        </p:nvSpPr>
        <p:spPr>
          <a:xfrm>
            <a:off x="6684264" y="1783080"/>
            <a:ext cx="1655064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常态化运维定时触发：擦除系统冗余缓存、深度擦除碎片、进行软硬件健康度自检修复，确保次日系统零污染常青。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57200" y="3840480"/>
            <a:ext cx="8229600" cy="594360"/>
          </a:xfrm>
          <a:prstGeom prst="rect">
            <a:avLst/>
          </a:prstGeom>
          <a:solidFill>
            <a:srgbClr val="051830"/>
          </a:solidFill>
          <a:ln w="10160">
            <a:solidFill>
              <a:srgbClr val="0091FF"/>
            </a:solidFill>
            <a:prstDash val="dash"/>
          </a:ln>
        </p:spPr>
        <p:txBody>
          <a:bodyPr/>
          <a:p>
            <a:endParaRPr lang="zh-CN" altLang="en-US"/>
          </a:p>
        </p:txBody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080" y="3950208"/>
            <a:ext cx="320040" cy="320040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1051560" y="3886200"/>
            <a:ext cx="74066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网络规划指导：</a:t>
            </a:r>
            <a:r>
              <a:rPr lang="zh-CN" altLang="en-US" sz="10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机房网络环境（丢包、重传、稳定性）需要</a:t>
            </a:r>
            <a:r>
              <a:rPr lang="zh-CN" altLang="en-US" sz="10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注意。</a:t>
            </a:r>
            <a:endParaRPr lang="zh-CN" altLang="en-US" sz="1000" b="1" dirty="0">
              <a:solidFill>
                <a:srgbClr val="00FFC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从业务全时段链路推导网络与机房资源需求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核心项目定位与业务引擎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BUSINESS ENGINES &amp; POSITIONING</a:t>
            </a:r>
            <a:endParaRPr lang="en-US" sz="1000" dirty="0"/>
          </a:p>
        </p:txBody>
      </p:sp>
      <p:sp>
        <p:nvSpPr>
          <p:cNvPr id="5" name="Shape 3"/>
          <p:cNvSpPr/>
          <p:nvPr>
            <p:custDataLst>
              <p:tags r:id="rId1"/>
            </p:custDataLst>
          </p:nvPr>
        </p:nvSpPr>
        <p:spPr>
          <a:xfrm>
            <a:off x="457200" y="1188720"/>
            <a:ext cx="3794760" cy="310896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5800" y="141732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>
            <p:custDataLst>
              <p:tags r:id="rId4"/>
            </p:custDataLst>
          </p:nvPr>
        </p:nvSpPr>
        <p:spPr>
          <a:xfrm>
            <a:off x="1234440" y="1417320"/>
            <a:ext cx="2743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轻量化算力运营</a:t>
            </a:r>
            <a:endParaRPr lang="en-US" sz="1600" dirty="0"/>
          </a:p>
        </p:txBody>
      </p:sp>
      <p:sp>
        <p:nvSpPr>
          <p:cNvPr id="8" name="Text 5"/>
          <p:cNvSpPr/>
          <p:nvPr>
            <p:custDataLst>
              <p:tags r:id="rId5"/>
            </p:custDataLst>
          </p:nvPr>
        </p:nvSpPr>
        <p:spPr>
          <a:xfrm>
            <a:off x="685800" y="2011680"/>
            <a:ext cx="3337560" cy="2011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面向轻量模型分布式部署与推理承载。重点保障白天10小时连续高负载运算下的物理稳定性、低延时与可复制扩容。任务碎片数据包统一按 4T/包 实施精准计量。</a:t>
            </a:r>
            <a:endParaRPr lang="en-US" sz="1100" dirty="0"/>
          </a:p>
        </p:txBody>
      </p:sp>
      <p:sp>
        <p:nvSpPr>
          <p:cNvPr id="9" name="Shape 6"/>
          <p:cNvSpPr/>
          <p:nvPr>
            <p:custDataLst>
              <p:tags r:id="rId6"/>
            </p:custDataLst>
          </p:nvPr>
        </p:nvSpPr>
        <p:spPr>
          <a:xfrm>
            <a:off x="4709160" y="1188720"/>
            <a:ext cx="3794760" cy="310896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37760" y="1417320"/>
            <a:ext cx="411480" cy="411480"/>
          </a:xfrm>
          <a:prstGeom prst="rect">
            <a:avLst/>
          </a:prstGeom>
        </p:spPr>
      </p:pic>
      <p:sp>
        <p:nvSpPr>
          <p:cNvPr id="11" name="Text 7"/>
          <p:cNvSpPr/>
          <p:nvPr>
            <p:custDataLst>
              <p:tags r:id="rId9"/>
            </p:custDataLst>
          </p:nvPr>
        </p:nvSpPr>
        <p:spPr>
          <a:xfrm>
            <a:off x="5486400" y="1417320"/>
            <a:ext cx="2743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AI 数字人流量托管</a:t>
            </a:r>
            <a:endParaRPr lang="en-US" sz="1600" dirty="0"/>
          </a:p>
        </p:txBody>
      </p:sp>
      <p:sp>
        <p:nvSpPr>
          <p:cNvPr id="12" name="Text 8"/>
          <p:cNvSpPr/>
          <p:nvPr>
            <p:custDataLst>
              <p:tags r:id="rId10"/>
            </p:custDataLst>
          </p:nvPr>
        </p:nvSpPr>
        <p:spPr>
          <a:xfrm>
            <a:off x="4937760" y="2011680"/>
            <a:ext cx="3337560" cy="2011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面向营销、电商直播等多账号长时并发托管场景。出流链路高度适配字节跳动生态体系（豆包大模型、抖音直播、火山引擎核心通路），对夜间高带宽出流</a:t>
            </a:r>
            <a:r>
              <a:rPr lang="zh-CN" altLang="en-US" sz="110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要求较高</a:t>
            </a:r>
            <a:r>
              <a:rPr lang="en-US" sz="110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业务形态决定网络与机房配置物理边界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软硬一体化：配套自研调度与管理系统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PROPRIETARY DISPATCH &amp; MANAGEMENT SYSTEM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内嵌全时段自动化控制底座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508760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系统摒弃传统死板的静态管理，深度融入24小时全生命周期控制机制，具备极高技术壁垒：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57200" y="2103120"/>
            <a:ext cx="4754880" cy="777240"/>
          </a:xfrm>
          <a:prstGeom prst="rect">
            <a:avLst/>
          </a:prstGeom>
          <a:solidFill>
            <a:srgbClr val="0A1A35"/>
          </a:solidFill>
        </p:spPr>
      </p:sp>
      <p:sp>
        <p:nvSpPr>
          <p:cNvPr id="8" name="Shape 6"/>
          <p:cNvSpPr/>
          <p:nvPr/>
        </p:nvSpPr>
        <p:spPr>
          <a:xfrm>
            <a:off x="457200" y="2103120"/>
            <a:ext cx="54864" cy="77724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9" name="Text 7"/>
          <p:cNvSpPr/>
          <p:nvPr/>
        </p:nvSpPr>
        <p:spPr>
          <a:xfrm>
            <a:off x="640080" y="2121408"/>
            <a:ext cx="4389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时段载荷智能编排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2423160"/>
            <a:ext cx="438912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白天08-18点智能调配全网设备执行并行拆解清洗计算；夜间20点整整点自动切入脉冲上传专用带宽锁，锁定最高吞吐。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7200" y="3017520"/>
            <a:ext cx="4754880" cy="777240"/>
          </a:xfrm>
          <a:prstGeom prst="rect">
            <a:avLst/>
          </a:prstGeom>
          <a:solidFill>
            <a:srgbClr val="0A1A35"/>
          </a:solidFill>
        </p:spPr>
      </p:sp>
      <p:sp>
        <p:nvSpPr>
          <p:cNvPr id="12" name="Shape 10"/>
          <p:cNvSpPr/>
          <p:nvPr/>
        </p:nvSpPr>
        <p:spPr>
          <a:xfrm>
            <a:off x="457200" y="3017520"/>
            <a:ext cx="54864" cy="777240"/>
          </a:xfrm>
          <a:prstGeom prst="rect">
            <a:avLst/>
          </a:prstGeom>
          <a:solidFill>
            <a:srgbClr val="00FFC2"/>
          </a:solidFill>
        </p:spPr>
      </p:sp>
      <p:sp>
        <p:nvSpPr>
          <p:cNvPr id="13" name="Text 11"/>
          <p:cNvSpPr/>
          <p:nvPr/>
        </p:nvSpPr>
        <p:spPr>
          <a:xfrm>
            <a:off x="640080" y="3035808"/>
            <a:ext cx="43891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全局监控与常态化自检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40080" y="3337560"/>
            <a:ext cx="438912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实时感知设备在离线状态与活动任务。凌晨控制全网节点进入自维护健康周期，支持日志留存、网络检测与故障回溯。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577840" y="1097280"/>
            <a:ext cx="3200400" cy="3246120"/>
          </a:xfrm>
          <a:prstGeom prst="rect">
            <a:avLst/>
          </a:prstGeom>
          <a:solidFill>
            <a:srgbClr val="050E20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760720" y="1280160"/>
            <a:ext cx="2834640" cy="640080"/>
          </a:xfrm>
          <a:prstGeom prst="rect">
            <a:avLst/>
          </a:prstGeom>
          <a:solidFill>
            <a:srgbClr val="0A2240"/>
          </a:solidFill>
          <a:ln w="10160">
            <a:solidFill>
              <a:srgbClr val="0091FF"/>
            </a:solidFill>
            <a:prstDash val="solid"/>
          </a:ln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1325880"/>
            <a:ext cx="320040" cy="3200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760720" y="1645920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致也云统一智能调度矩阵</a:t>
            </a:r>
            <a:endParaRPr lang="en-US" sz="1000" dirty="0"/>
          </a:p>
        </p:txBody>
      </p:sp>
      <p:sp>
        <p:nvSpPr>
          <p:cNvPr id="19" name="Shape 16"/>
          <p:cNvSpPr/>
          <p:nvPr>
            <p:custDataLst>
              <p:tags r:id="rId2"/>
            </p:custDataLst>
          </p:nvPr>
        </p:nvSpPr>
        <p:spPr>
          <a:xfrm>
            <a:off x="5760720" y="2194560"/>
            <a:ext cx="1325880" cy="777240"/>
          </a:xfrm>
          <a:prstGeom prst="rect">
            <a:avLst/>
          </a:prstGeom>
          <a:solidFill>
            <a:srgbClr val="0A1A35"/>
          </a:solidFill>
          <a:ln w="6350">
            <a:solidFill>
              <a:srgbClr val="1A2A44"/>
            </a:solidFill>
            <a:prstDash val="solid"/>
          </a:ln>
        </p:spPr>
      </p:sp>
      <p:sp>
        <p:nvSpPr>
          <p:cNvPr id="20" name="Text 17"/>
          <p:cNvSpPr/>
          <p:nvPr>
            <p:custDataLst>
              <p:tags r:id="rId3"/>
            </p:custDataLst>
          </p:nvPr>
        </p:nvSpPr>
        <p:spPr>
          <a:xfrm>
            <a:off x="5760720" y="2240280"/>
            <a:ext cx="1325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08-18点</a:t>
            </a:r>
            <a:endParaRPr lang="en-US" sz="850" dirty="0"/>
          </a:p>
        </p:txBody>
      </p:sp>
      <p:sp>
        <p:nvSpPr>
          <p:cNvPr id="21" name="Text 18"/>
          <p:cNvSpPr/>
          <p:nvPr>
            <p:custDataLst>
              <p:tags r:id="rId4"/>
            </p:custDataLst>
          </p:nvPr>
        </p:nvSpPr>
        <p:spPr>
          <a:xfrm>
            <a:off x="5760720" y="2542032"/>
            <a:ext cx="13258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高负载清洗计算</a:t>
            </a:r>
            <a:endParaRPr lang="en-US" sz="1000" dirty="0"/>
          </a:p>
        </p:txBody>
      </p:sp>
      <p:sp>
        <p:nvSpPr>
          <p:cNvPr id="22" name="Shape 19"/>
          <p:cNvSpPr/>
          <p:nvPr>
            <p:custDataLst>
              <p:tags r:id="rId5"/>
            </p:custDataLst>
          </p:nvPr>
        </p:nvSpPr>
        <p:spPr>
          <a:xfrm>
            <a:off x="7269480" y="2194560"/>
            <a:ext cx="1325880" cy="777240"/>
          </a:xfrm>
          <a:prstGeom prst="rect">
            <a:avLst/>
          </a:prstGeom>
          <a:solidFill>
            <a:srgbClr val="0A1A35"/>
          </a:solidFill>
          <a:ln w="6350">
            <a:solidFill>
              <a:srgbClr val="1A2A44"/>
            </a:solidFill>
            <a:prstDash val="solid"/>
          </a:ln>
        </p:spPr>
      </p:sp>
      <p:sp>
        <p:nvSpPr>
          <p:cNvPr id="23" name="Text 20"/>
          <p:cNvSpPr/>
          <p:nvPr>
            <p:custDataLst>
              <p:tags r:id="rId6"/>
            </p:custDataLst>
          </p:nvPr>
        </p:nvSpPr>
        <p:spPr>
          <a:xfrm>
            <a:off x="7269480" y="2240280"/>
            <a:ext cx="1325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20-24点</a:t>
            </a:r>
            <a:endParaRPr lang="en-US" sz="850" dirty="0"/>
          </a:p>
        </p:txBody>
      </p:sp>
      <p:sp>
        <p:nvSpPr>
          <p:cNvPr id="24" name="Text 21"/>
          <p:cNvSpPr/>
          <p:nvPr>
            <p:custDataLst>
              <p:tags r:id="rId7"/>
            </p:custDataLst>
          </p:nvPr>
        </p:nvSpPr>
        <p:spPr>
          <a:xfrm>
            <a:off x="7269480" y="2542032"/>
            <a:ext cx="13258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0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持续高并发</a:t>
            </a:r>
            <a:r>
              <a:rPr lang="en-US" sz="10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出流</a:t>
            </a:r>
            <a:endParaRPr lang="en-US" sz="1000" dirty="0"/>
          </a:p>
        </p:txBody>
      </p:sp>
      <p:sp>
        <p:nvSpPr>
          <p:cNvPr id="25" name="Shape 22"/>
          <p:cNvSpPr/>
          <p:nvPr>
            <p:custDataLst>
              <p:tags r:id="rId8"/>
            </p:custDataLst>
          </p:nvPr>
        </p:nvSpPr>
        <p:spPr>
          <a:xfrm>
            <a:off x="5760720" y="3200400"/>
            <a:ext cx="1325880" cy="777240"/>
          </a:xfrm>
          <a:prstGeom prst="rect">
            <a:avLst/>
          </a:prstGeom>
          <a:solidFill>
            <a:srgbClr val="0A1A35"/>
          </a:solidFill>
          <a:ln w="6350">
            <a:solidFill>
              <a:srgbClr val="1A2A44"/>
            </a:solidFill>
            <a:prstDash val="solid"/>
          </a:ln>
        </p:spPr>
      </p:sp>
      <p:sp>
        <p:nvSpPr>
          <p:cNvPr id="26" name="Text 23"/>
          <p:cNvSpPr/>
          <p:nvPr>
            <p:custDataLst>
              <p:tags r:id="rId9"/>
            </p:custDataLst>
          </p:nvPr>
        </p:nvSpPr>
        <p:spPr>
          <a:xfrm>
            <a:off x="5760720" y="3246120"/>
            <a:ext cx="1325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00-03点</a:t>
            </a:r>
            <a:endParaRPr lang="en-US" sz="850" dirty="0"/>
          </a:p>
        </p:txBody>
      </p:sp>
      <p:sp>
        <p:nvSpPr>
          <p:cNvPr id="27" name="Text 24"/>
          <p:cNvSpPr/>
          <p:nvPr>
            <p:custDataLst>
              <p:tags r:id="rId10"/>
            </p:custDataLst>
          </p:nvPr>
        </p:nvSpPr>
        <p:spPr>
          <a:xfrm>
            <a:off x="5760720" y="3547872"/>
            <a:ext cx="13258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自动运维自检</a:t>
            </a:r>
            <a:endParaRPr lang="en-US" sz="1000" dirty="0"/>
          </a:p>
        </p:txBody>
      </p:sp>
      <p:sp>
        <p:nvSpPr>
          <p:cNvPr id="28" name="Shape 25"/>
          <p:cNvSpPr/>
          <p:nvPr>
            <p:custDataLst>
              <p:tags r:id="rId11"/>
            </p:custDataLst>
          </p:nvPr>
        </p:nvSpPr>
        <p:spPr>
          <a:xfrm>
            <a:off x="7269480" y="3200400"/>
            <a:ext cx="1325880" cy="777240"/>
          </a:xfrm>
          <a:prstGeom prst="rect">
            <a:avLst/>
          </a:prstGeom>
          <a:solidFill>
            <a:srgbClr val="0A1A35"/>
          </a:solidFill>
          <a:ln w="6350">
            <a:solidFill>
              <a:srgbClr val="1A2A44"/>
            </a:solidFill>
            <a:prstDash val="solid"/>
          </a:ln>
        </p:spPr>
      </p:sp>
      <p:sp>
        <p:nvSpPr>
          <p:cNvPr id="29" name="Text 26"/>
          <p:cNvSpPr/>
          <p:nvPr>
            <p:custDataLst>
              <p:tags r:id="rId12"/>
            </p:custDataLst>
          </p:nvPr>
        </p:nvSpPr>
        <p:spPr>
          <a:xfrm>
            <a:off x="7269480" y="3246120"/>
            <a:ext cx="1325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18-20点</a:t>
            </a:r>
            <a:endParaRPr lang="en-US" sz="850" dirty="0"/>
          </a:p>
        </p:txBody>
      </p:sp>
      <p:sp>
        <p:nvSpPr>
          <p:cNvPr id="30" name="Text 27"/>
          <p:cNvSpPr/>
          <p:nvPr>
            <p:custDataLst>
              <p:tags r:id="rId13"/>
            </p:custDataLst>
          </p:nvPr>
        </p:nvSpPr>
        <p:spPr>
          <a:xfrm>
            <a:off x="7269480" y="3547872"/>
            <a:ext cx="13258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校验打包待机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管理实力｜支持多节点轻量推理与数字人业务日常运维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基础设施标准配置参数规划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INFRASTRUCTURE PARAMETER SHEET</a:t>
            </a:r>
            <a:endParaRPr lang="en-US" sz="1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457200" y="1097280"/>
          <a:ext cx="8229600" cy="3200400"/>
        </p:xfrm>
        <a:graphic>
          <a:graphicData uri="http://schemas.openxmlformats.org/drawingml/2006/table">
            <a:tbl>
              <a:tblPr/>
              <a:tblGrid>
                <a:gridCol w="2011680"/>
                <a:gridCol w="2103120"/>
                <a:gridCol w="4114800"/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FFC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基础设施参数分类</a:t>
                      </a:r>
                      <a:endParaRPr 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2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FFC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当前标准规划口径</a:t>
                      </a:r>
                      <a:endParaRPr 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2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00FFC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方案评审核心核查事项与物理边界</a:t>
                      </a:r>
                      <a:endParaRPr 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24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单机房物理上行带宽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FFC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30G - 50G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E2E8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对齐省内网络调度条件、可用带宽区间、多路接入与回传稳定性。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单服务器网络口径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091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最低 500M ｜ 优选 1G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E2E8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保障夜间脉冲出流阶段物理网卡无丢包、平滑适配大码率并发。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标准化机柜部署标准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5台服务器 + 1台交换机</a:t>
                      </a:r>
                      <a:endParaRPr 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E2E8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每机柜均单配独立显示器与基础维护操作台，形成最小化复制单元。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单物理机柜弹性上行负荷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2.5G - 5G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E2E8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重点对齐供电容量、配电UPS/PDU策略、机房冷热通道设计与承重。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扩容原则与阶段节奏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按城市、按机房、分批交付</a:t>
                      </a:r>
                      <a:endParaRPr 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E2E8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随业务平滑扩容。当前阶段不以自研大型防火墙平台作前置硬性卖点。</a:t>
                      </a:r>
                      <a:endParaRPr lang="en-US" sz="1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01600" marR="101600" marT="63500" marB="63500" anchor="ctr">
                    <a:lnL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D2E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428"/>
                    </a:solidFill>
                  </a:tcPr>
                </a:tc>
              </a:tr>
            </a:tbl>
          </a:graphicData>
        </a:graphic>
      </p:graphicFrame>
      <p:sp>
        <p:nvSpPr>
          <p:cNvPr id="5" name="Shape 3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参数速览｜适合方案评审与环境对齐时快速引用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容量模型：物理空间与扩容节奏评估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CAPACITY MODEL &amp; DENSITY EVALUATION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在单房 30-50G 总带宽口径下，机柜配置密度弹性推导关系：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模型 A：按 500M / 台标准服务器配置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840480" y="182880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可承载 12 - 20 柜 / 房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194560"/>
            <a:ext cx="5212080" cy="201168"/>
          </a:xfrm>
          <a:prstGeom prst="rect">
            <a:avLst/>
          </a:prstGeom>
          <a:solidFill>
            <a:srgbClr val="0A1A35"/>
          </a:solidFill>
        </p:spPr>
      </p:sp>
      <p:sp>
        <p:nvSpPr>
          <p:cNvPr id="9" name="Shape 7"/>
          <p:cNvSpPr/>
          <p:nvPr/>
        </p:nvSpPr>
        <p:spPr>
          <a:xfrm>
            <a:off x="457200" y="2194560"/>
            <a:ext cx="4434840" cy="201168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10" name="Shape 8"/>
          <p:cNvSpPr/>
          <p:nvPr/>
        </p:nvSpPr>
        <p:spPr>
          <a:xfrm>
            <a:off x="4892040" y="2194560"/>
            <a:ext cx="274320" cy="201168"/>
          </a:xfrm>
          <a:prstGeom prst="rect">
            <a:avLst/>
          </a:prstGeom>
          <a:solidFill>
            <a:srgbClr val="00FFC2"/>
          </a:solidFill>
        </p:spPr>
      </p:sp>
      <p:sp>
        <p:nvSpPr>
          <p:cNvPr id="11" name="Text 9"/>
          <p:cNvSpPr/>
          <p:nvPr/>
        </p:nvSpPr>
        <p:spPr>
          <a:xfrm>
            <a:off x="457200" y="269748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8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模型 B：按 1G / 台高性能服务器配置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840480" y="269748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9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可承载 6 - 10 柜 / 房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063240"/>
            <a:ext cx="5212080" cy="201168"/>
          </a:xfrm>
          <a:prstGeom prst="rect">
            <a:avLst/>
          </a:prstGeom>
          <a:solidFill>
            <a:srgbClr val="0A1A35"/>
          </a:solidFill>
        </p:spPr>
      </p:sp>
      <p:sp>
        <p:nvSpPr>
          <p:cNvPr id="14" name="Shape 12"/>
          <p:cNvSpPr/>
          <p:nvPr/>
        </p:nvSpPr>
        <p:spPr>
          <a:xfrm>
            <a:off x="457200" y="3063240"/>
            <a:ext cx="2350008" cy="201168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15" name="Shape 13"/>
          <p:cNvSpPr/>
          <p:nvPr/>
        </p:nvSpPr>
        <p:spPr>
          <a:xfrm>
            <a:off x="2807208" y="3063240"/>
            <a:ext cx="182880" cy="201168"/>
          </a:xfrm>
          <a:prstGeom prst="rect">
            <a:avLst/>
          </a:prstGeom>
          <a:solidFill>
            <a:srgbClr val="0055CC"/>
          </a:solidFill>
        </p:spPr>
      </p:sp>
      <p:sp>
        <p:nvSpPr>
          <p:cNvPr id="16" name="Shape 14"/>
          <p:cNvSpPr/>
          <p:nvPr/>
        </p:nvSpPr>
        <p:spPr>
          <a:xfrm>
            <a:off x="5943600" y="1188720"/>
            <a:ext cx="2834640" cy="301752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43600" y="1188720"/>
            <a:ext cx="54864" cy="3017520"/>
          </a:xfrm>
          <a:prstGeom prst="rect">
            <a:avLst/>
          </a:prstGeom>
          <a:solidFill>
            <a:srgbClr val="00FFC2"/>
          </a:solidFill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371600"/>
            <a:ext cx="320040" cy="32004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583680" y="1371600"/>
            <a:ext cx="2011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专家弹性配比建议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126480" y="1920240"/>
            <a:ext cx="2468880" cy="2103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鉴于日间08-18点拆解清洗任务耗时长达10小时，若上游初始任务包极度庞大，优先建议采用模型A</a:t>
            </a:r>
            <a:r>
              <a:rPr lang="zh-CN" alt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Qwen 13B</a:t>
            </a:r>
            <a:r>
              <a:rPr lang="zh-CN" alt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以提高单物理站点的设备容纳密度；若夜间向定向用户回传的瞬时并发流量过尖，则推荐切换模型B</a:t>
            </a:r>
            <a:r>
              <a:rPr lang="zh-CN" alt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Qwen 7B</a:t>
            </a:r>
            <a:r>
              <a:rPr lang="zh-CN" alt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en-US" sz="950" dirty="0">
                <a:solidFill>
                  <a:srgbClr val="CBD5E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，牺牲一定密度以换取极佳的并发带宽抗风险冗余。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容量模型｜便于动态评估每个节点的物理承载上限与演进开通策略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54864" cy="36576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3" name="Text 1"/>
          <p:cNvSpPr/>
          <p:nvPr/>
        </p:nvSpPr>
        <p:spPr>
          <a:xfrm>
            <a:off x="640080" y="27432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标准分布式基础设施节点建设价值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00FFC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 VALUE &amp; STANDARDIZATION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2560320" cy="320040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760" y="146304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2103120"/>
            <a:ext cx="228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闭环时段匹配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0080" y="2560320"/>
            <a:ext cx="2194560" cy="1645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完美贴合“白天错峰算、夜间脉冲传、凌晨全自动清理”的规律。硬件利用效率达到最优弹性配比，绝无资源闲置资产浪费。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91840" y="1188720"/>
            <a:ext cx="2560320" cy="320040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463040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29000" y="2103120"/>
            <a:ext cx="228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节点高度复制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3474720" y="2560320"/>
            <a:ext cx="2194560" cy="1645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通过明确资源、机房网络、物理供配电边界，将复杂的分布式开通流程封装为标准化核查清单，极大提升跨城市横向开通速度。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6126480" y="1188720"/>
            <a:ext cx="2560320" cy="3200400"/>
          </a:xfrm>
          <a:prstGeom prst="rect">
            <a:avLst/>
          </a:prstGeom>
          <a:solidFill>
            <a:srgbClr val="0A1A35"/>
          </a:solidFill>
          <a:ln w="6350">
            <a:solidFill>
              <a:srgbClr val="0D2E55"/>
            </a:solidFill>
            <a:prstDash val="solid"/>
          </a:ln>
          <a:effectLst>
            <a:outerShdw blurRad="101600" dist="38100" dir="8100000" algn="bl" rotWithShape="0">
              <a:srgbClr val="000000">
                <a:alpha val="40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40" y="146304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63640" y="2103120"/>
            <a:ext cx="2286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安全合规回传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6309360" y="2560320"/>
            <a:ext cx="2194560" cy="1645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采用国际成熟一线公开建设逻辑（施耐德、华为、火山RTC等验证规范），先验证后多点复制，全面降低交付不确定性。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40080" y="4663440"/>
            <a:ext cx="7863840" cy="0"/>
          </a:xfrm>
          <a:prstGeom prst="line">
            <a:avLst/>
          </a:prstGeom>
          <a:noFill/>
          <a:ln w="12700">
            <a:solidFill>
              <a:srgbClr val="1A2A44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4008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4846320" y="4709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建设价值判断｜统一固化资源参数，后续横向演进开通将更为顺畅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1645920"/>
            <a:ext cx="1280160" cy="1280160"/>
          </a:xfrm>
          <a:prstGeom prst="ellipse">
            <a:avLst/>
          </a:prstGeom>
          <a:noFill/>
          <a:ln w="111125">
            <a:solidFill>
              <a:srgbClr val="0091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05940" y="-1714500"/>
            <a:ext cx="1143000" cy="8001000"/>
          </a:xfrm>
          <a:prstGeom prst="rect">
            <a:avLst/>
          </a:prstGeom>
          <a:solidFill>
            <a:srgbClr val="0091FF"/>
          </a:solidFill>
        </p:spPr>
      </p:sp>
      <p:sp>
        <p:nvSpPr>
          <p:cNvPr id="4" name="Text 2"/>
          <p:cNvSpPr/>
          <p:nvPr/>
        </p:nvSpPr>
        <p:spPr>
          <a:xfrm>
            <a:off x="2560320" y="1691640"/>
            <a:ext cx="59436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致也科技（衢州）有限公司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560320" y="2286000"/>
            <a:ext cx="5943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0091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ZHIYE TECHNOLOGY (QUZHOU) CO., LTD.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286000" y="3291840"/>
            <a:ext cx="4572000" cy="0"/>
          </a:xfrm>
          <a:prstGeom prst="line">
            <a:avLst/>
          </a:prstGeom>
          <a:noFill/>
          <a:ln w="19050">
            <a:solidFill>
              <a:srgbClr val="1A2A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3566160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200" dirty="0">
                <a:solidFill>
                  <a:srgbClr val="00FFC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24小时生命周期全链路管控机制已固化 ｜ 期待合作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438912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本材料属于致也科技项目资源对齐与规划说明，不作为最终合同物理交付清单</a:t>
            </a:r>
            <a:endParaRPr lang="en-US" sz="9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0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1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2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3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4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5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6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7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8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19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0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1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2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3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4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25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26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27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28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29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3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30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31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32.xml><?xml version="1.0" encoding="utf-8"?>
<p:tagLst xmlns:p="http://schemas.openxmlformats.org/presentationml/2006/main">
  <p:tag name="KSO_WM_DIAGRAM_VIRTUALLY_FRAME" val="{&quot;height&quot;:244.8,&quot;left&quot;:36,&quot;top&quot;:93.6,&quot;width&quot;:633.6}"/>
</p:tagLst>
</file>

<file path=ppt/tags/tag33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4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5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6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7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8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39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4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40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41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42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43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44.xml><?xml version="1.0" encoding="utf-8"?>
<p:tagLst xmlns:p="http://schemas.openxmlformats.org/presentationml/2006/main">
  <p:tag name="KSO_WM_DIAGRAM_VIRTUALLY_FRAME" val="{&quot;height&quot;:140.4,&quot;left&quot;:453.6,&quot;top&quot;:172.8,&quot;width&quot;:223.2}"/>
</p:tagLst>
</file>

<file path=ppt/tags/tag5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6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7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8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ags/tag9.xml><?xml version="1.0" encoding="utf-8"?>
<p:tagLst xmlns:p="http://schemas.openxmlformats.org/presentationml/2006/main">
  <p:tag name="KSO_WM_DIAGRAM_VIRTUALLY_FRAME" val="{&quot;height&quot;:206.64000000000001,&quot;left&quot;:36,&quot;top&quot;:81.36,&quot;width&quot;:629.280000000000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2109</Words>
  <Application>WPS 演示</Application>
  <PresentationFormat>On-screen Show (16:9)</PresentationFormat>
  <Paragraphs>195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微软雅黑</vt:lpstr>
      <vt:lpstr>Arial</vt:lpstr>
      <vt:lpstr>Arial</vt:lpstr>
      <vt:lpstr>Calibri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AI基础设施部署与资源规划说明</dc:title>
  <dc:creator>致也科技</dc:creator>
  <dc:subject>PptxGenJS Presentation</dc:subject>
  <cp:lastModifiedBy>@___</cp:lastModifiedBy>
  <cp:revision>3</cp:revision>
  <dcterms:created xsi:type="dcterms:W3CDTF">2026-06-02T02:51:00Z</dcterms:created>
  <dcterms:modified xsi:type="dcterms:W3CDTF">2026-06-03T15:15:56Z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B32A6577B55D4BAAA95823D9E1FFF396_12</vt:lpwstr>
  </property>
</Properties>
</file>